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822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D8BA7-FDD6-4B8F-9EB3-4C5DF14BB85A}" type="datetimeFigureOut">
              <a:rPr lang="da-DK" smtClean="0"/>
              <a:pPr/>
              <a:t>29/10/15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D336F-C1BC-4735-976C-D6FB19360798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29787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D336F-C1BC-4735-976C-D6FB19360798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81469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008C-25C0-46C3-8132-BFE3C18A4B42}" type="datetime1">
              <a:rPr lang="da-DK" smtClean="0"/>
              <a:pPr/>
              <a:t>29/10/15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Alle priser og beløb er anslået og der tages generelt forbehold for fejl og mangler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3607-C46E-4843-82BA-045748DBB43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19230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EE83-D904-431A-8A66-E6C4EC7E49B9}" type="datetime1">
              <a:rPr lang="da-DK" smtClean="0"/>
              <a:pPr/>
              <a:t>29/10/15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Alle priser og beløb er anslået og der tages generelt forbehold for fejl og mangler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3607-C46E-4843-82BA-045748DBB43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47246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9DDB-AF74-41A8-878D-76CDE8A9D2BD}" type="datetime1">
              <a:rPr lang="da-DK" smtClean="0"/>
              <a:pPr/>
              <a:t>29/10/15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Alle priser og beløb er anslået og der tages generelt forbehold for fejl og mangler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3607-C46E-4843-82BA-045748DBB43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7582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4218-1C5D-4ED2-B991-9BF8B73AFE81}" type="datetime1">
              <a:rPr lang="da-DK" smtClean="0"/>
              <a:pPr/>
              <a:t>29/10/15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Alle priser og beløb er anslået og der tages generelt forbehold for fejl og mangler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3607-C46E-4843-82BA-045748DBB43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65937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32C5-7B8B-4C69-8573-3EBE510F14F1}" type="datetime1">
              <a:rPr lang="da-DK" smtClean="0"/>
              <a:pPr/>
              <a:t>29/10/15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Alle priser og beløb er anslået og der tages generelt forbehold for fejl og mangler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3607-C46E-4843-82BA-045748DBB43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4331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20F7-5E53-480B-91E3-CDDF10C2CF59}" type="datetime1">
              <a:rPr lang="da-DK" smtClean="0"/>
              <a:pPr/>
              <a:t>29/10/15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Alle priser og beløb er anslået og der tages generelt forbehold for fejl og mangler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3607-C46E-4843-82BA-045748DBB43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3684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DF60-B73C-4D53-A828-8F6B6E85EA13}" type="datetime1">
              <a:rPr lang="da-DK" smtClean="0"/>
              <a:pPr/>
              <a:t>29/10/15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Alle priser og beløb er anslået og der tages generelt forbehold for fejl og mangler</a:t>
            </a:r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3607-C46E-4843-82BA-045748DBB43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14613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27AF-8D6E-4D81-8A05-CFAF05B931C7}" type="datetime1">
              <a:rPr lang="da-DK" smtClean="0"/>
              <a:pPr/>
              <a:t>29/10/15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Alle priser og beløb er anslået og der tages generelt forbehold for fejl og mangler</a:t>
            </a: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3607-C46E-4843-82BA-045748DBB43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28246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8EBE9-92C5-46DA-B55D-BADE6BDC5497}" type="datetime1">
              <a:rPr lang="da-DK" smtClean="0"/>
              <a:pPr/>
              <a:t>29/10/15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Alle priser og beløb er anslået og der tages generelt forbehold for fejl og mangler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3607-C46E-4843-82BA-045748DBB43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3579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C0F9-2640-4FA7-94CC-A3982569D7AB}" type="datetime1">
              <a:rPr lang="da-DK" smtClean="0"/>
              <a:pPr/>
              <a:t>29/10/15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Alle priser og beløb er anslået og der tages generelt forbehold for fejl og mangler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3607-C46E-4843-82BA-045748DBB43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42633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B98-400B-493F-A778-D63AE8538F03}" type="datetime1">
              <a:rPr lang="da-DK" smtClean="0"/>
              <a:pPr/>
              <a:t>29/10/15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Alle priser og beløb er anslået og der tages generelt forbehold for fejl og mangler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3607-C46E-4843-82BA-045748DBB43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0579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EEFF1-1129-4967-B034-A8B54930CA08}" type="datetime1">
              <a:rPr lang="da-DK" smtClean="0"/>
              <a:pPr/>
              <a:t>29/10/15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Alle priser og beløb er anslået og der tages generelt forbehold for fejl og mangler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23607-C46E-4843-82BA-045748DBB43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87667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google.com/url?sa=i&amp;rct=j&amp;q=&amp;esrc=s&amp;frm=1&amp;source=images&amp;cd=&amp;cad=rja&amp;uact=8&amp;ved=0CAcQjRxqFQoTCLz9janf58gCFQHYLAod-u4GiQ&amp;url=http://huseftersyninfo.dk/2.2/0/31&amp;psig=AFQjCNGa4yN7kvMHo2z_t1f3QHbPkfWhjg&amp;ust=1446210274731466" TargetMode="Externa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xqFQoTCNao_cHl58gCFUtZLAodH6IHiQ&amp;url=http://www.hyologisk.dk/artikel?id=74972&amp;bvm=bv.106130839,d.bGg&amp;psig=AFQjCNGRL6ksj42iYOTcPHwp15yMXRUnEw&amp;ust=1446211954270099" TargetMode="External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Ekstraordinær generalforsamling</a:t>
            </a:r>
            <a:br>
              <a:rPr lang="da-DK" dirty="0" smtClean="0"/>
            </a:br>
            <a:r>
              <a:rPr lang="da-DK" dirty="0" smtClean="0"/>
              <a:t>AB Sønderhus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Altaner</a:t>
            </a:r>
            <a:endParaRPr lang="da-DK" dirty="0"/>
          </a:p>
        </p:txBody>
      </p:sp>
      <p:pic>
        <p:nvPicPr>
          <p:cNvPr id="2050" name="Picture 2" descr="http://huseftersyninfo.dk/file/210279/figur2.11.bmp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47521" t="50726" b="4209"/>
          <a:stretch/>
        </p:blipFill>
        <p:spPr bwMode="auto">
          <a:xfrm>
            <a:off x="6156176" y="3573016"/>
            <a:ext cx="2689225" cy="2622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Alle priser og beløb er anslået og der tages generelt forbehold for fejl og mangler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13871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da-DK" sz="4000" dirty="0" smtClean="0"/>
              <a:t>Du har selv pengene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8245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a-DK" sz="2000" b="1" dirty="0" smtClean="0"/>
              <a:t>Du betaler de 112.000 kroner selv som altanen koster</a:t>
            </a:r>
          </a:p>
          <a:p>
            <a:pPr marL="0" indent="0">
              <a:buNone/>
            </a:pPr>
            <a:endParaRPr lang="da-DK" sz="2000" dirty="0" smtClean="0"/>
          </a:p>
          <a:p>
            <a:pPr marL="0" indent="0">
              <a:buNone/>
            </a:pPr>
            <a:r>
              <a:rPr lang="da-DK" sz="2000" dirty="0" smtClean="0"/>
              <a:t>Din boligafgift påvirkes ikke af altankøbet</a:t>
            </a:r>
          </a:p>
          <a:p>
            <a:pPr marL="0" indent="0">
              <a:buNone/>
            </a:pPr>
            <a:endParaRPr lang="da-DK" sz="2000" dirty="0" smtClean="0"/>
          </a:p>
          <a:p>
            <a:pPr marL="0" indent="0">
              <a:buNone/>
            </a:pPr>
            <a:r>
              <a:rPr lang="da-DK" sz="2000" dirty="0" smtClean="0"/>
              <a:t>Når du sælger din andel, er altanen en FORBEDRING som du kan lægge til den maksimale andelspris.</a:t>
            </a:r>
          </a:p>
          <a:p>
            <a:pPr marL="0" indent="0">
              <a:buNone/>
            </a:pPr>
            <a:r>
              <a:rPr lang="da-DK" sz="2000" dirty="0"/>
              <a:t>Altanens værdi reduceres over 30 år efter </a:t>
            </a:r>
            <a:r>
              <a:rPr lang="da-DK" sz="2000" dirty="0" err="1"/>
              <a:t>abf</a:t>
            </a:r>
            <a:r>
              <a:rPr lang="da-DK" sz="2000" dirty="0"/>
              <a:t>-vejledningen 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 smtClean="0"/>
              <a:t>Boligafgiften er uændret på ca. 2.050 kroner månedligt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u="sng" dirty="0" smtClean="0"/>
              <a:t>Fordel: </a:t>
            </a:r>
          </a:p>
          <a:p>
            <a:pPr marL="0" indent="0">
              <a:buNone/>
            </a:pPr>
            <a:r>
              <a:rPr lang="da-DK" sz="2000" dirty="0" smtClean="0"/>
              <a:t>Du sparer gebyr, renter og omkostninger til et lån</a:t>
            </a:r>
          </a:p>
          <a:p>
            <a:pPr marL="0" indent="0">
              <a:buNone/>
            </a:pPr>
            <a:endParaRPr lang="da-DK" sz="2000" dirty="0" smtClean="0"/>
          </a:p>
          <a:p>
            <a:pPr marL="0" indent="0">
              <a:buNone/>
            </a:pPr>
            <a:r>
              <a:rPr lang="da-DK" sz="2000" u="sng" dirty="0" smtClean="0"/>
              <a:t>Ulempe:</a:t>
            </a:r>
            <a:r>
              <a:rPr lang="da-DK" sz="2000" dirty="0" smtClean="0"/>
              <a:t> </a:t>
            </a:r>
            <a:r>
              <a:rPr lang="da-DK" sz="1700" i="1" dirty="0" smtClean="0"/>
              <a:t>(usandsynlig)</a:t>
            </a:r>
          </a:p>
          <a:p>
            <a:pPr marL="0" indent="0">
              <a:buNone/>
            </a:pPr>
            <a:r>
              <a:rPr lang="da-DK" sz="2000" dirty="0" smtClean="0"/>
              <a:t>Hvis du får en</a:t>
            </a:r>
            <a:r>
              <a:rPr lang="da-DK" sz="2000" dirty="0" smtClean="0"/>
              <a:t> aktuel rente </a:t>
            </a:r>
            <a:r>
              <a:rPr lang="da-DK" sz="2000" dirty="0" smtClean="0"/>
              <a:t>af</a:t>
            </a:r>
            <a:r>
              <a:rPr lang="da-DK" sz="2000" dirty="0" smtClean="0"/>
              <a:t> din opsparing, </a:t>
            </a:r>
            <a:r>
              <a:rPr lang="da-DK" sz="2000" dirty="0" smtClean="0"/>
              <a:t>der er højere end den rente du kan låne til</a:t>
            </a:r>
          </a:p>
          <a:p>
            <a:pPr marL="0" indent="0">
              <a:buNone/>
            </a:pPr>
            <a:r>
              <a:rPr lang="da-DK" sz="2000" dirty="0" smtClean="0"/>
              <a:t>Hvis du ikke kan få solgt til den maksimale andelspris + altanens værdi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052736"/>
            <a:ext cx="1368152" cy="1131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Alle priser og beløb er anslået og der tages generelt forbehold for fejl og mangler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7902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da-DK" sz="3600" dirty="0"/>
              <a:t>Du låner penge via </a:t>
            </a:r>
            <a:r>
              <a:rPr lang="da-DK" sz="3600" dirty="0" smtClean="0"/>
              <a:t>AB </a:t>
            </a:r>
            <a:r>
              <a:rPr lang="da-DK" sz="3600" dirty="0"/>
              <a:t>Sønderhus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7544" y="1556792"/>
            <a:ext cx="843528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a-DK" sz="1900" b="1" dirty="0"/>
              <a:t>Du låner de </a:t>
            </a:r>
            <a:r>
              <a:rPr lang="da-DK" sz="1900" b="1" dirty="0" smtClean="0"/>
              <a:t>112.000 hos andelsboligforeningen</a:t>
            </a:r>
          </a:p>
          <a:p>
            <a:pPr marL="0" indent="0">
              <a:buNone/>
            </a:pPr>
            <a:endParaRPr lang="da-DK" sz="1900" dirty="0" smtClean="0"/>
          </a:p>
          <a:p>
            <a:pPr marL="0" indent="0">
              <a:buNone/>
            </a:pPr>
            <a:r>
              <a:rPr lang="da-DK" sz="1900" dirty="0" smtClean="0"/>
              <a:t>Din boligafgift vil stige med </a:t>
            </a:r>
            <a:r>
              <a:rPr lang="da-DK" sz="1900" b="1" dirty="0" smtClean="0"/>
              <a:t>ca. 550 kroner </a:t>
            </a:r>
            <a:r>
              <a:rPr lang="da-DK" sz="1900" dirty="0" smtClean="0"/>
              <a:t>hver måned = Præcis det beløb foreningen skal betale til kreditforeningen, hvor pengene lånes. Beløbet består af både renter og afdrag.</a:t>
            </a:r>
          </a:p>
          <a:p>
            <a:pPr marL="0" indent="0">
              <a:buNone/>
            </a:pPr>
            <a:endParaRPr lang="da-DK" sz="1900" dirty="0" smtClean="0"/>
          </a:p>
          <a:p>
            <a:pPr marL="0" indent="0">
              <a:buNone/>
            </a:pPr>
            <a:r>
              <a:rPr lang="da-DK" sz="1900" dirty="0"/>
              <a:t>Når du sælger din </a:t>
            </a:r>
            <a:r>
              <a:rPr lang="da-DK" sz="1900" dirty="0" smtClean="0"/>
              <a:t>andel, kan du </a:t>
            </a:r>
            <a:r>
              <a:rPr lang="da-DK" sz="1900" i="1" dirty="0" smtClean="0"/>
              <a:t>ikke</a:t>
            </a:r>
            <a:r>
              <a:rPr lang="da-DK" sz="1900" dirty="0" smtClean="0"/>
              <a:t> lægge altanens værdi til som en forbedring.</a:t>
            </a:r>
          </a:p>
          <a:p>
            <a:pPr marL="0" indent="0">
              <a:buNone/>
            </a:pPr>
            <a:endParaRPr lang="da-DK" sz="1900" dirty="0" smtClean="0"/>
          </a:p>
          <a:p>
            <a:pPr marL="0" indent="0">
              <a:buNone/>
            </a:pPr>
            <a:r>
              <a:rPr lang="da-DK" sz="1900" dirty="0" smtClean="0"/>
              <a:t>Boligafgiften bliver i alt ca. 2.600 kr. (2.050 kr. + 550 kr. til altanlånet i foreningen).</a:t>
            </a:r>
          </a:p>
          <a:p>
            <a:pPr marL="0" indent="0">
              <a:buNone/>
            </a:pPr>
            <a:endParaRPr lang="da-DK" sz="1900" dirty="0"/>
          </a:p>
          <a:p>
            <a:pPr marL="0" indent="0">
              <a:buNone/>
            </a:pPr>
            <a:r>
              <a:rPr lang="da-DK" sz="1900" u="sng" dirty="0" smtClean="0"/>
              <a:t>Fordele</a:t>
            </a:r>
          </a:p>
          <a:p>
            <a:pPr marL="0" indent="0">
              <a:buNone/>
            </a:pPr>
            <a:r>
              <a:rPr lang="da-DK" sz="1900" dirty="0" smtClean="0"/>
              <a:t>Lånet har en fast rente i alle 30 år</a:t>
            </a:r>
          </a:p>
          <a:p>
            <a:pPr marL="0" indent="0">
              <a:buNone/>
            </a:pPr>
            <a:r>
              <a:rPr lang="da-DK" sz="1900" dirty="0" smtClean="0"/>
              <a:t>Uanset om lånerenterne stiger eller falder, vil din udgift på ca. 550 kr. til lånet være fast</a:t>
            </a:r>
          </a:p>
          <a:p>
            <a:pPr marL="0" indent="0">
              <a:buNone/>
            </a:pPr>
            <a:endParaRPr lang="da-DK" sz="1900" dirty="0"/>
          </a:p>
          <a:p>
            <a:pPr marL="0" indent="0">
              <a:buNone/>
            </a:pPr>
            <a:r>
              <a:rPr lang="da-DK" sz="1900" u="sng" dirty="0" smtClean="0"/>
              <a:t>Ulempe</a:t>
            </a:r>
            <a:r>
              <a:rPr lang="da-DK" sz="1900" dirty="0" smtClean="0"/>
              <a:t> </a:t>
            </a:r>
            <a:endParaRPr lang="da-DK" sz="1900" dirty="0" smtClean="0"/>
          </a:p>
          <a:p>
            <a:pPr marL="0" indent="0">
              <a:buNone/>
            </a:pPr>
            <a:r>
              <a:rPr lang="da-DK" sz="1900" dirty="0" smtClean="0"/>
              <a:t>De </a:t>
            </a:r>
            <a:r>
              <a:rPr lang="da-DK" sz="1900" dirty="0" smtClean="0"/>
              <a:t>renter du betaler på lånet, kan ikke trækkes fra i din skat. </a:t>
            </a:r>
            <a:r>
              <a:rPr lang="da-DK" sz="1500" dirty="0" smtClean="0"/>
              <a:t>(Normalt kan du trække 1/3 af udgiften fra)</a:t>
            </a:r>
          </a:p>
          <a:p>
            <a:pPr marL="0" indent="0">
              <a:buNone/>
            </a:pPr>
            <a:endParaRPr lang="da-DK" sz="1500" dirty="0"/>
          </a:p>
        </p:txBody>
      </p:sp>
      <p:pic>
        <p:nvPicPr>
          <p:cNvPr id="3074" name="Picture 2" descr="http://acdn.byggeteknik.dk/article/_pics/74972_3_xl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908720"/>
            <a:ext cx="1224136" cy="918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Alle priser og beløb er anslået og der tages generelt forbehold for fejl og mangler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90505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000" dirty="0"/>
              <a:t>Du låner pengene i banken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51845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a-DK" sz="2200" b="1" dirty="0"/>
              <a:t>Du betaler de 112.000 kr. til foreningen med penge du har lånt i banken. </a:t>
            </a:r>
          </a:p>
          <a:p>
            <a:pPr marL="0" indent="0">
              <a:buNone/>
            </a:pPr>
            <a:endParaRPr lang="da-DK" sz="1800" dirty="0"/>
          </a:p>
          <a:p>
            <a:pPr marL="0" indent="0">
              <a:buNone/>
            </a:pPr>
            <a:r>
              <a:rPr lang="da-DK" sz="1800" dirty="0" smtClean="0"/>
              <a:t>Din boligafgift påvirkes ikke af altankøbet, men du får en udgift til lånet i banken.</a:t>
            </a:r>
          </a:p>
          <a:p>
            <a:pPr marL="0" indent="0">
              <a:buNone/>
            </a:pPr>
            <a:r>
              <a:rPr lang="da-DK" sz="1800" dirty="0" smtClean="0"/>
              <a:t>Ved en rente på 3,80 % p.a. og lån over 30 år, koster det dig </a:t>
            </a:r>
            <a:r>
              <a:rPr lang="da-DK" sz="1800" b="1" dirty="0" smtClean="0"/>
              <a:t>470 kr. pr. måned efter skat</a:t>
            </a:r>
          </a:p>
          <a:p>
            <a:pPr marL="0" indent="0">
              <a:buNone/>
            </a:pPr>
            <a:endParaRPr lang="da-DK" sz="1800" dirty="0" smtClean="0"/>
          </a:p>
          <a:p>
            <a:pPr marL="0" indent="0">
              <a:buNone/>
            </a:pPr>
            <a:r>
              <a:rPr lang="da-DK" sz="2000" dirty="0"/>
              <a:t>Når du sælger din andel, er altanen en FORBEDRING som du kan lægge oveni den maksimale andelspris.</a:t>
            </a:r>
          </a:p>
          <a:p>
            <a:pPr marL="0" indent="0">
              <a:buNone/>
            </a:pPr>
            <a:r>
              <a:rPr lang="da-DK" sz="2000" dirty="0"/>
              <a:t>Altanens værdi reduceres over 30 år efter </a:t>
            </a:r>
            <a:r>
              <a:rPr lang="da-DK" sz="2000" dirty="0" err="1"/>
              <a:t>abf</a:t>
            </a:r>
            <a:r>
              <a:rPr lang="da-DK" sz="2000" dirty="0"/>
              <a:t>-vejledningen 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Køber ”overtager” boligafgiften på ca. 2.050 kroner månedligt</a:t>
            </a:r>
          </a:p>
          <a:p>
            <a:pPr marL="0" indent="0">
              <a:buNone/>
            </a:pPr>
            <a:endParaRPr lang="da-DK" sz="1800" dirty="0" smtClean="0"/>
          </a:p>
          <a:p>
            <a:pPr marL="0" indent="0">
              <a:buNone/>
            </a:pPr>
            <a:r>
              <a:rPr lang="da-DK" sz="1900" u="sng" dirty="0" smtClean="0"/>
              <a:t>Fordel</a:t>
            </a:r>
          </a:p>
          <a:p>
            <a:pPr marL="0" indent="0">
              <a:buNone/>
            </a:pPr>
            <a:r>
              <a:rPr lang="da-DK" sz="1800" dirty="0"/>
              <a:t>Du kan trække renterne på lånet fra i din </a:t>
            </a:r>
            <a:r>
              <a:rPr lang="da-DK" sz="1800" dirty="0" smtClean="0"/>
              <a:t>skat. </a:t>
            </a:r>
          </a:p>
          <a:p>
            <a:pPr marL="0" indent="0">
              <a:buNone/>
            </a:pPr>
            <a:r>
              <a:rPr lang="da-DK" sz="1800" dirty="0" smtClean="0"/>
              <a:t>Flexibiliteten er større ved et banklån end et kreditforeningslån, hvis du ønsker ændringer.</a:t>
            </a:r>
          </a:p>
          <a:p>
            <a:pPr marL="0" indent="0">
              <a:buNone/>
            </a:pPr>
            <a:endParaRPr lang="da-DK" sz="1800" dirty="0" smtClean="0"/>
          </a:p>
          <a:p>
            <a:pPr marL="0" indent="0">
              <a:buNone/>
            </a:pPr>
            <a:r>
              <a:rPr lang="da-DK" sz="1800" dirty="0" smtClean="0"/>
              <a:t>EKSTRA: Hvis du har et andelsboliglån i en anden bank med en højere rente, kan du spare penge ved at omlægge lånet/skifte bank.</a:t>
            </a:r>
          </a:p>
          <a:p>
            <a:pPr marL="0" indent="0">
              <a:buNone/>
            </a:pPr>
            <a:endParaRPr lang="da-DK" sz="1800" dirty="0" smtClean="0"/>
          </a:p>
          <a:p>
            <a:pPr marL="0" indent="0">
              <a:buNone/>
            </a:pPr>
            <a:r>
              <a:rPr lang="da-DK" sz="1800" u="sng" dirty="0" smtClean="0"/>
              <a:t>Ulempe</a:t>
            </a:r>
          </a:p>
          <a:p>
            <a:pPr marL="0" indent="0">
              <a:buNone/>
            </a:pPr>
            <a:r>
              <a:rPr lang="da-DK" sz="1800" dirty="0" smtClean="0"/>
              <a:t>Renten er variabel og kan derfor både stige og falde i løbet af de 30 år. </a:t>
            </a:r>
          </a:p>
          <a:p>
            <a:pPr marL="0" indent="0">
              <a:buNone/>
            </a:pPr>
            <a:r>
              <a:rPr lang="da-DK" sz="1800" dirty="0" smtClean="0"/>
              <a:t>Efterhånden som årene går falder det rentebeløb du kan trække fra i skat</a:t>
            </a:r>
            <a:endParaRPr lang="da-DK" sz="1800" dirty="0"/>
          </a:p>
          <a:p>
            <a:pPr marL="0" indent="0">
              <a:buNone/>
            </a:pPr>
            <a:endParaRPr lang="da-DK" sz="17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8740" y="764704"/>
            <a:ext cx="1091947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2195736" y="6453336"/>
            <a:ext cx="5472608" cy="268139"/>
          </a:xfrm>
        </p:spPr>
        <p:txBody>
          <a:bodyPr/>
          <a:lstStyle/>
          <a:p>
            <a:r>
              <a:rPr lang="da-DK" dirty="0" smtClean="0"/>
              <a:t>Alle priser og beløb er anslået og der tages generelt forbehold for fejl og mangler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35924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da-DK" dirty="0" smtClean="0"/>
              <a:t>Overblik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04943624"/>
              </p:ext>
            </p:extLst>
          </p:nvPr>
        </p:nvGraphicFramePr>
        <p:xfrm>
          <a:off x="467544" y="1628800"/>
          <a:ext cx="8229600" cy="4330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Betydning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Har selv pengene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Låner hos foreningen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Låner i banken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Boligafgiften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ingen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Stiger ca. 550 kr. pr. måned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ingen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Altanens værdi ved salg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Lægges til salgsprisen som en forbedring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ingen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Lægges til salgsprisen som en forbedring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Lån i banken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ingen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ingen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470 kr. pr. måned efter skat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Hvis lånerenten stiger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ingen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ingen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Udgift til lån stiger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Hvis renten falder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ingen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ingen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Udgift til lån falder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Flexibilitet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stor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lille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stor</a:t>
                      </a:r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Alle priser og beløb er anslået og der tages generelt forbehold for fejl og mangler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25699345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596</Words>
  <Application>Microsoft Office PowerPoint</Application>
  <PresentationFormat>Skærmshow (4:3)</PresentationFormat>
  <Paragraphs>89</Paragraphs>
  <Slides>5</Slides>
  <Notes>1</Notes>
  <HiddenSlides>0</HiddenSlides>
  <MMClips>0</MMClips>
  <ScaleCrop>false</ScaleCrop>
  <HeadingPairs>
    <vt:vector size="4" baseType="variant">
      <vt:variant>
        <vt:lpstr>Designskabelon</vt:lpstr>
      </vt:variant>
      <vt:variant>
        <vt:i4>1</vt:i4>
      </vt:variant>
      <vt:variant>
        <vt:lpstr>Diastitler</vt:lpstr>
      </vt:variant>
      <vt:variant>
        <vt:i4>5</vt:i4>
      </vt:variant>
    </vt:vector>
  </HeadingPairs>
  <TitlesOfParts>
    <vt:vector size="6" baseType="lpstr">
      <vt:lpstr>Kontortema</vt:lpstr>
      <vt:lpstr>Ekstraordinær generalforsamling AB Sønderhus</vt:lpstr>
      <vt:lpstr>Du har selv pengene</vt:lpstr>
      <vt:lpstr>Du låner penge via AB Sønderhus</vt:lpstr>
      <vt:lpstr>Du låner pengene i banken</vt:lpstr>
      <vt:lpstr>Overblik</vt:lpstr>
    </vt:vector>
  </TitlesOfParts>
  <Company>BEC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Helle Stigaard Vestlev</dc:creator>
  <cp:lastModifiedBy>Helle Stigaard Vestlev</cp:lastModifiedBy>
  <cp:revision>23</cp:revision>
  <cp:lastPrinted>2015-10-28T15:45:27Z</cp:lastPrinted>
  <dcterms:created xsi:type="dcterms:W3CDTF">2015-10-29T17:57:54Z</dcterms:created>
  <dcterms:modified xsi:type="dcterms:W3CDTF">2015-10-29T18:00:04Z</dcterms:modified>
</cp:coreProperties>
</file>